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68"/>
  </p:notesMasterIdLst>
  <p:handoutMasterIdLst>
    <p:handoutMasterId r:id="rId69"/>
  </p:handoutMasterIdLst>
  <p:sldIdLst>
    <p:sldId id="257" r:id="rId5"/>
    <p:sldId id="258" r:id="rId6"/>
    <p:sldId id="276" r:id="rId7"/>
    <p:sldId id="260" r:id="rId8"/>
    <p:sldId id="277" r:id="rId9"/>
    <p:sldId id="271" r:id="rId10"/>
    <p:sldId id="272" r:id="rId11"/>
    <p:sldId id="274" r:id="rId12"/>
    <p:sldId id="261" r:id="rId13"/>
    <p:sldId id="262" r:id="rId14"/>
    <p:sldId id="263" r:id="rId15"/>
    <p:sldId id="322" r:id="rId16"/>
    <p:sldId id="275" r:id="rId17"/>
    <p:sldId id="264" r:id="rId18"/>
    <p:sldId id="265" r:id="rId19"/>
    <p:sldId id="266" r:id="rId20"/>
    <p:sldId id="268" r:id="rId21"/>
    <p:sldId id="267" r:id="rId22"/>
    <p:sldId id="269" r:id="rId23"/>
    <p:sldId id="270" r:id="rId24"/>
    <p:sldId id="273" r:id="rId25"/>
    <p:sldId id="328" r:id="rId26"/>
    <p:sldId id="278" r:id="rId27"/>
    <p:sldId id="296" r:id="rId28"/>
    <p:sldId id="334" r:id="rId29"/>
    <p:sldId id="337" r:id="rId30"/>
    <p:sldId id="339" r:id="rId31"/>
    <p:sldId id="338" r:id="rId32"/>
    <p:sldId id="336" r:id="rId33"/>
    <p:sldId id="285" r:id="rId34"/>
    <p:sldId id="297" r:id="rId35"/>
    <p:sldId id="332" r:id="rId36"/>
    <p:sldId id="333" r:id="rId37"/>
    <p:sldId id="342" r:id="rId38"/>
    <p:sldId id="340" r:id="rId39"/>
    <p:sldId id="304" r:id="rId40"/>
    <p:sldId id="299" r:id="rId41"/>
    <p:sldId id="314" r:id="rId42"/>
    <p:sldId id="315" r:id="rId43"/>
    <p:sldId id="316" r:id="rId44"/>
    <p:sldId id="309" r:id="rId45"/>
    <p:sldId id="317" r:id="rId46"/>
    <p:sldId id="318" r:id="rId47"/>
    <p:sldId id="343" r:id="rId48"/>
    <p:sldId id="323" r:id="rId49"/>
    <p:sldId id="326" r:id="rId50"/>
    <p:sldId id="344" r:id="rId51"/>
    <p:sldId id="324" r:id="rId52"/>
    <p:sldId id="345" r:id="rId53"/>
    <p:sldId id="348" r:id="rId54"/>
    <p:sldId id="349" r:id="rId55"/>
    <p:sldId id="347" r:id="rId56"/>
    <p:sldId id="350" r:id="rId57"/>
    <p:sldId id="346" r:id="rId58"/>
    <p:sldId id="351" r:id="rId59"/>
    <p:sldId id="325" r:id="rId60"/>
    <p:sldId id="279" r:id="rId61"/>
    <p:sldId id="329" r:id="rId62"/>
    <p:sldId id="330" r:id="rId63"/>
    <p:sldId id="281" r:id="rId64"/>
    <p:sldId id="283" r:id="rId65"/>
    <p:sldId id="280" r:id="rId66"/>
    <p:sldId id="352" r:id="rId6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B25DE-A4D3-40B0-B12C-0FFAD5E99A06}" v="106" dt="2022-04-06T20:10:34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6" autoAdjust="0"/>
    <p:restoredTop sz="94610" autoAdjust="0"/>
  </p:normalViewPr>
  <p:slideViewPr>
    <p:cSldViewPr snapToGrid="0">
      <p:cViewPr varScale="1">
        <p:scale>
          <a:sx n="110" d="100"/>
          <a:sy n="110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2022-04-06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2022-04-06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2022-04-07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2022-04-07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2022-04-07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3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2022-04-06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" Target="slide14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3.jpeg"/><Relationship Id="rId11" Type="http://schemas.openxmlformats.org/officeDocument/2006/relationships/image" Target="../media/image7.png"/><Relationship Id="rId5" Type="http://schemas.openxmlformats.org/officeDocument/2006/relationships/image" Target="../media/image42.jpe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.jpe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" Target="slide7.xml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19" Type="http://schemas.openxmlformats.org/officeDocument/2006/relationships/image" Target="../media/image56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slide" Target="slide7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7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58.jpeg"/><Relationship Id="rId4" Type="http://schemas.openxmlformats.org/officeDocument/2006/relationships/tags" Target="../tags/tag85.xml"/><Relationship Id="rId9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3.jpe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11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.jpe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image" Target="../media/image2.jpe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slide" Target="slide7.xml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4" Type="http://schemas.openxmlformats.org/officeDocument/2006/relationships/slide" Target="slid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2.jpe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slide" Target="slide10.xml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10.jpe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image" Target="../media/image2.jpe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slide" Target="slide7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19" Type="http://schemas.openxmlformats.org/officeDocument/2006/relationships/image" Target="../media/image131.jpe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image" Target="../media/image2.jpe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slide" Target="slide7.xml"/><Relationship Id="rId2" Type="http://schemas.openxmlformats.org/officeDocument/2006/relationships/tags" Target="../tags/tag11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10" Type="http://schemas.openxmlformats.org/officeDocument/2006/relationships/tags" Target="../tags/tag122.xml"/><Relationship Id="rId19" Type="http://schemas.openxmlformats.org/officeDocument/2006/relationships/image" Target="../media/image141.jpe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3.jpeg"/><Relationship Id="rId7" Type="http://schemas.openxmlformats.org/officeDocument/2006/relationships/image" Target="../media/image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3784" y="5708154"/>
            <a:ext cx="6269347" cy="1021498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™ 놀부유희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447FD150-14E2-4BDF-8F72-D6A24667911B}"/>
              </a:ext>
            </a:extLst>
          </p:cNvPr>
          <p:cNvSpPr txBox="1">
            <a:spLocks/>
          </p:cNvSpPr>
          <p:nvPr/>
        </p:nvSpPr>
        <p:spPr>
          <a:xfrm>
            <a:off x="5246159" y="571061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dirty="0">
              <a:solidFill>
                <a:srgbClr val="9BA8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Picture 10" descr="Jb Logo Stock Vector (Royalty Free) 614959847">
            <a:extLst>
              <a:ext uri="{FF2B5EF4-FFF2-40B4-BE49-F238E27FC236}">
                <a16:creationId xmlns:a16="http://schemas.microsoft.com/office/drawing/2014/main" id="{2C03B617-9A9D-48D6-9CBE-3B364C08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8647" r="11480" b="15333"/>
          <a:stretch/>
        </p:blipFill>
        <p:spPr bwMode="auto">
          <a:xfrm>
            <a:off x="8560525" y="3262213"/>
            <a:ext cx="2214329" cy="23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3E2261-88F0-4728-B44F-2F3E60D86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220"/>
          <a:stretch/>
        </p:blipFill>
        <p:spPr>
          <a:xfrm>
            <a:off x="2735036" y="42849"/>
            <a:ext cx="9408609" cy="54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8901-58ED-413D-A301-C2CF13579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13" y="513776"/>
            <a:ext cx="8848725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E6F80-EB30-473F-83F0-F49475E00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193" y="4000167"/>
            <a:ext cx="8722083" cy="54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E8669D-FF61-4254-BA3F-C968D6666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813" y="2258290"/>
            <a:ext cx="8832948" cy="1752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DE3B02-E898-4B62-AE8A-F98D71E6D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572" y="5095734"/>
            <a:ext cx="8390463" cy="657002"/>
          </a:xfrm>
          <a:prstGeom prst="rect">
            <a:avLst/>
          </a:prstGeom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431045-CF4D-4B4A-9D71-A90D8398F8F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10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38F748-1550-40EB-A0A0-F0CDC23AB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7682" b="57682"/>
          <a:stretch/>
        </p:blipFill>
        <p:spPr>
          <a:xfrm>
            <a:off x="2823502" y="-2700200"/>
            <a:ext cx="9368498" cy="490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F3E2DB-EF4E-4F1F-92A5-23504425C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064" y="2743607"/>
            <a:ext cx="6832171" cy="68539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EFAF9D-B27A-4FD2-AC96-8F467D7957C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78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B511A-0825-4C60-8B8C-29BACFCC2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036" y="4410269"/>
            <a:ext cx="8924925" cy="1933956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3336A70-72E7-4BD2-806F-FB2120572639}"/>
              </a:ext>
            </a:extLst>
          </p:cNvPr>
          <p:cNvSpPr/>
          <p:nvPr/>
        </p:nvSpPr>
        <p:spPr>
          <a:xfrm>
            <a:off x="133597" y="2116183"/>
            <a:ext cx="2296911" cy="4228042"/>
          </a:xfrm>
          <a:prstGeom prst="wedgeRectCallout">
            <a:avLst>
              <a:gd name="adj1" fmla="val 66370"/>
              <a:gd name="adj2" fmla="val 20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30E4A-42EF-4D2E-86F6-8D4FCF3DFD7B}"/>
              </a:ext>
            </a:extLst>
          </p:cNvPr>
          <p:cNvSpPr txBox="1"/>
          <p:nvPr/>
        </p:nvSpPr>
        <p:spPr>
          <a:xfrm>
            <a:off x="133597" y="2258290"/>
            <a:ext cx="22333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288.7 – 285.5 = 3.2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0.05 = 64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64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* 12,500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800,000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 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4,000,000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필요증거금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46,615,275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수익률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+ 8.58 %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A7CC77-BD9C-4283-A003-758F4E395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100" y="42850"/>
            <a:ext cx="8986011" cy="447015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E516F3-D1CC-4854-86E5-4A7ED397D783}"/>
              </a:ext>
            </a:extLst>
          </p:cNvPr>
          <p:cNvCxnSpPr/>
          <p:nvPr/>
        </p:nvCxnSpPr>
        <p:spPr>
          <a:xfrm flipH="1">
            <a:off x="4876800" y="2978332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D23B6E-DA8D-4C4D-AE6A-AAA3B23199C5}"/>
              </a:ext>
            </a:extLst>
          </p:cNvPr>
          <p:cNvCxnSpPr/>
          <p:nvPr/>
        </p:nvCxnSpPr>
        <p:spPr>
          <a:xfrm flipH="1">
            <a:off x="4876800" y="4114800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710363-1F0A-46E9-A381-FCFB8E4764AB}"/>
              </a:ext>
            </a:extLst>
          </p:cNvPr>
          <p:cNvCxnSpPr/>
          <p:nvPr/>
        </p:nvCxnSpPr>
        <p:spPr>
          <a:xfrm>
            <a:off x="5712823" y="2978332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D8A65E8-612E-4748-A4D2-DDF9F661C0D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002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49653-6A59-407F-862D-35F67FCB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6174"/>
            <a:ext cx="9363075" cy="46577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3AF930-9F96-43E4-A077-3B04FFA429F1}"/>
              </a:ext>
            </a:extLst>
          </p:cNvPr>
          <p:cNvCxnSpPr/>
          <p:nvPr/>
        </p:nvCxnSpPr>
        <p:spPr>
          <a:xfrm flipH="1">
            <a:off x="2063931" y="4859383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0083BB-0869-4555-9A3C-789948D205A1}"/>
              </a:ext>
            </a:extLst>
          </p:cNvPr>
          <p:cNvCxnSpPr/>
          <p:nvPr/>
        </p:nvCxnSpPr>
        <p:spPr>
          <a:xfrm flipH="1">
            <a:off x="2063931" y="5995851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ADED80-F478-46E0-AE81-5F7E52693EE8}"/>
              </a:ext>
            </a:extLst>
          </p:cNvPr>
          <p:cNvCxnSpPr/>
          <p:nvPr/>
        </p:nvCxnSpPr>
        <p:spPr>
          <a:xfrm>
            <a:off x="2899954" y="4859383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883826D-1CB2-45C2-9D07-376B8C23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932" y="387645"/>
            <a:ext cx="11011713" cy="365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464053-5686-4BE8-BA67-7D785637F43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3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dirty="0"/>
              <a:t>3</a:t>
            </a:r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[차명준박사의 파생상품 이야기] 옵션콤비네이션">
            <a:extLst>
              <a:ext uri="{FF2B5EF4-FFF2-40B4-BE49-F238E27FC236}">
                <a16:creationId xmlns:a16="http://schemas.microsoft.com/office/drawing/2014/main" id="{44A5D47B-93AD-4B7E-AE2E-80E1423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" y="1967015"/>
            <a:ext cx="11865673" cy="39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라고 말할 의무 | Isaac의 생각저장 창고">
            <a:extLst>
              <a:ext uri="{FF2B5EF4-FFF2-40B4-BE49-F238E27FC236}">
                <a16:creationId xmlns:a16="http://schemas.microsoft.com/office/drawing/2014/main" id="{1A9A12C6-FC68-40F1-A2F1-0C22E4CD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7034"/>
            <a:ext cx="3075214" cy="17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생각 풍선: 구름 모양 1">
            <a:extLst>
              <a:ext uri="{FF2B5EF4-FFF2-40B4-BE49-F238E27FC236}">
                <a16:creationId xmlns:a16="http://schemas.microsoft.com/office/drawing/2014/main" id="{389EDEDD-D7B5-4A02-A17D-E5122673A2B0}"/>
              </a:ext>
            </a:extLst>
          </p:cNvPr>
          <p:cNvSpPr/>
          <p:nvPr/>
        </p:nvSpPr>
        <p:spPr>
          <a:xfrm>
            <a:off x="7776006" y="138137"/>
            <a:ext cx="3075214" cy="1438114"/>
          </a:xfrm>
          <a:prstGeom prst="cloudCallout">
            <a:avLst>
              <a:gd name="adj1" fmla="val -57647"/>
              <a:gd name="adj2" fmla="val 22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高 변동성</a:t>
            </a:r>
            <a:r>
              <a:rPr lang="en-US" altLang="ko-KR" dirty="0"/>
              <a:t>!</a:t>
            </a:r>
          </a:p>
          <a:p>
            <a:pPr algn="ctr"/>
            <a:r>
              <a:rPr lang="ko-KR" altLang="en-US" dirty="0"/>
              <a:t>예측 할 수 없는 내일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2AC524-DC05-425B-AA06-FD398731F47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971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옵션거래 용어와 특징 : 네이버 블로그">
            <a:extLst>
              <a:ext uri="{FF2B5EF4-FFF2-40B4-BE49-F238E27FC236}">
                <a16:creationId xmlns:a16="http://schemas.microsoft.com/office/drawing/2014/main" id="{49A708D5-873D-4FCE-A557-D3335BAF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97" y="1916394"/>
            <a:ext cx="8806064" cy="42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5FE7E-D439-4A4A-8646-531EE969FDA6}"/>
              </a:ext>
            </a:extLst>
          </p:cNvPr>
          <p:cNvSpPr txBox="1"/>
          <p:nvPr/>
        </p:nvSpPr>
        <p:spPr>
          <a:xfrm>
            <a:off x="3754411" y="2479517"/>
            <a:ext cx="6135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손익 관리의 중요성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D0F04-3779-4CC2-AB1F-755725B3F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40" y="42849"/>
            <a:ext cx="6934880" cy="18947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FAA09B-72DE-439F-8C27-43B8E2D9F4A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9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012E664A-7FC2-4643-8A23-14B570B93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 b="22892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4FF72DA6-C234-44B5-8DFD-F966539C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2012 </a:t>
            </a:r>
            <a:r>
              <a:rPr lang="ko-KR" altLang="en-US" dirty="0"/>
              <a:t>증권사</a:t>
            </a:r>
            <a:r>
              <a:rPr lang="en-US" dirty="0"/>
              <a:t> </a:t>
            </a:r>
            <a:r>
              <a:rPr lang="ko-KR" altLang="en-US" dirty="0"/>
              <a:t>재직 시절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65"/>
            <a:ext cx="25848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15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5B55F1-4B55-49B6-BDDE-FA8E1B703C0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643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47D0F-FCB6-45E4-91C6-83BC0C96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" y="1"/>
            <a:ext cx="8198780" cy="4254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6C3EFA-6AA7-4620-A4E7-8421A3872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192" y="2898398"/>
            <a:ext cx="8596251" cy="3050767"/>
          </a:xfrm>
          <a:prstGeom prst="rect">
            <a:avLst/>
          </a:prstGeom>
        </p:spPr>
      </p:pic>
      <p:pic>
        <p:nvPicPr>
          <p:cNvPr id="11266" name="Picture 2" descr="예스스탁-주식, 선물, 옵션, 시스템트레이딩 전문업체">
            <a:extLst>
              <a:ext uri="{FF2B5EF4-FFF2-40B4-BE49-F238E27FC236}">
                <a16:creationId xmlns:a16="http://schemas.microsoft.com/office/drawing/2014/main" id="{93AC7659-9E3B-45C8-B955-8BFAA33E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4" b="216"/>
          <a:stretch/>
        </p:blipFill>
        <p:spPr bwMode="auto">
          <a:xfrm>
            <a:off x="256557" y="4518863"/>
            <a:ext cx="2344534" cy="15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ignal Maker">
            <a:extLst>
              <a:ext uri="{FF2B5EF4-FFF2-40B4-BE49-F238E27FC236}">
                <a16:creationId xmlns:a16="http://schemas.microsoft.com/office/drawing/2014/main" id="{904D6B6F-1191-4E75-A84F-58403D7B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19" y="846157"/>
            <a:ext cx="3583923" cy="5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트레이드 스테이션, 내년 美 스팩 상장…14억3000만달러 유치 | 블루밍비트 뉴스">
            <a:extLst>
              <a:ext uri="{FF2B5EF4-FFF2-40B4-BE49-F238E27FC236}">
                <a16:creationId xmlns:a16="http://schemas.microsoft.com/office/drawing/2014/main" id="{ACFB4876-2FE3-4753-8F8C-0D5FF8A0C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8" b="41178"/>
          <a:stretch/>
        </p:blipFill>
        <p:spPr bwMode="auto">
          <a:xfrm>
            <a:off x="8201026" y="1493385"/>
            <a:ext cx="3990974" cy="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2662F8-7C95-4A68-8C61-E91C90E1F3E7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306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61D7A85-580F-4B6C-B77B-10008A0FB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35694" b="11667"/>
          <a:stretch/>
        </p:blipFill>
        <p:spPr>
          <a:xfrm>
            <a:off x="2578492" y="2949142"/>
            <a:ext cx="9610725" cy="3500884"/>
          </a:xfrm>
          <a:prstGeom prst="rect">
            <a:avLst/>
          </a:prstGeom>
        </p:spPr>
      </p:pic>
      <p:pic>
        <p:nvPicPr>
          <p:cNvPr id="8194" name="Picture 2" descr="세종시 이제 '플러스알파' 얘기할 때 &lt; 미분류 &lt; 기사본문 - 디트NEWS24">
            <a:extLst>
              <a:ext uri="{FF2B5EF4-FFF2-40B4-BE49-F238E27FC236}">
                <a16:creationId xmlns:a16="http://schemas.microsoft.com/office/drawing/2014/main" id="{52B879E8-ED1B-4634-8494-DA9EA9D9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69" y="220436"/>
            <a:ext cx="5049076" cy="25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3BEAA30-A345-4022-8A67-F39BDC0E8E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17001" r="8356" b="14373"/>
          <a:stretch/>
        </p:blipFill>
        <p:spPr>
          <a:xfrm>
            <a:off x="-1" y="0"/>
            <a:ext cx="7089127" cy="33142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399AE7-5CE5-43E1-B45F-1A7B092CE0F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534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F7083-3441-4481-80D4-76EF81CF4665}"/>
              </a:ext>
            </a:extLst>
          </p:cNvPr>
          <p:cNvSpPr txBox="1"/>
          <p:nvPr/>
        </p:nvSpPr>
        <p:spPr>
          <a:xfrm>
            <a:off x="3767182" y="2931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 200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지수선물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미니지수 선물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1F25F-459B-4814-8320-E3CDE68F720D}"/>
              </a:ext>
            </a:extLst>
          </p:cNvPr>
          <p:cNvSpPr txBox="1"/>
          <p:nvPr/>
        </p:nvSpPr>
        <p:spPr>
          <a:xfrm>
            <a:off x="3767182" y="7884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 트레이딩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오버나잇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6F909-4B9C-415C-A096-E15710D67F5F}"/>
              </a:ext>
            </a:extLst>
          </p:cNvPr>
          <p:cNvSpPr txBox="1"/>
          <p:nvPr/>
        </p:nvSpPr>
        <p:spPr>
          <a:xfrm>
            <a:off x="3767182" y="128720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철저한 손익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6B35C-F863-4630-A28F-D2901CDB0F8A}"/>
              </a:ext>
            </a:extLst>
          </p:cNvPr>
          <p:cNvSpPr txBox="1"/>
          <p:nvPr/>
        </p:nvSpPr>
        <p:spPr>
          <a:xfrm>
            <a:off x="7364186" y="47334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진입 시점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40352-74F7-47EF-85A1-01F19F3D57A8}"/>
              </a:ext>
            </a:extLst>
          </p:cNvPr>
          <p:cNvSpPr txBox="1"/>
          <p:nvPr/>
        </p:nvSpPr>
        <p:spPr>
          <a:xfrm>
            <a:off x="7353955" y="528477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방향성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(Classification)</a:t>
            </a:r>
          </a:p>
        </p:txBody>
      </p:sp>
      <p:pic>
        <p:nvPicPr>
          <p:cNvPr id="9218" name="Picture 2" descr="20조 자산가가 혼자서 성공을 이룬 방법 (레이 달리오의 원칙)">
            <a:extLst>
              <a:ext uri="{FF2B5EF4-FFF2-40B4-BE49-F238E27FC236}">
                <a16:creationId xmlns:a16="http://schemas.microsoft.com/office/drawing/2014/main" id="{20B04896-888C-4C83-B0C1-4A57DF9E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123"/>
            <a:ext cx="3686091" cy="2073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특집] 인공지능 기술 #AI랑산다 | | LiVE LG - LG전자 소셜 매거진">
            <a:extLst>
              <a:ext uri="{FF2B5EF4-FFF2-40B4-BE49-F238E27FC236}">
                <a16:creationId xmlns:a16="http://schemas.microsoft.com/office/drawing/2014/main" id="{7DF44C50-959A-4095-9331-C0E6190B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72" y="2076928"/>
            <a:ext cx="4759255" cy="2471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3954FC-B217-4817-BD6A-B28CC3E50185}"/>
              </a:ext>
            </a:extLst>
          </p:cNvPr>
          <p:cNvSpPr txBox="1"/>
          <p:nvPr/>
        </p:nvSpPr>
        <p:spPr>
          <a:xfrm>
            <a:off x="7364186" y="5870121"/>
            <a:ext cx="6131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가격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(Regression)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222" name="Picture 6" descr="RESTful API 설계 가이드 | 가비아 라이브러리">
            <a:extLst>
              <a:ext uri="{FF2B5EF4-FFF2-40B4-BE49-F238E27FC236}">
                <a16:creationId xmlns:a16="http://schemas.microsoft.com/office/drawing/2014/main" id="{E95147E8-161F-4C15-9B28-811ADD50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" y="3637555"/>
            <a:ext cx="3853670" cy="2601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BFDBA-C1E6-4845-8AD6-0BE61A0DB432}"/>
              </a:ext>
            </a:extLst>
          </p:cNvPr>
          <p:cNvSpPr txBox="1"/>
          <p:nvPr/>
        </p:nvSpPr>
        <p:spPr>
          <a:xfrm>
            <a:off x="3856802" y="439727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진입 시그널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58994-9A8B-4993-A9A1-A8F31164868E}"/>
              </a:ext>
            </a:extLst>
          </p:cNvPr>
          <p:cNvSpPr txBox="1"/>
          <p:nvPr/>
        </p:nvSpPr>
        <p:spPr>
          <a:xfrm>
            <a:off x="3856802" y="491464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주문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Picture 10" descr="Jb Logo Stock Vector (Royalty Free) 614959847">
            <a:extLst>
              <a:ext uri="{FF2B5EF4-FFF2-40B4-BE49-F238E27FC236}">
                <a16:creationId xmlns:a16="http://schemas.microsoft.com/office/drawing/2014/main" id="{77E49E96-8E81-43FF-89B6-ECFE7E76B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9235" r="16092" b="15333"/>
          <a:stretch/>
        </p:blipFill>
        <p:spPr bwMode="auto">
          <a:xfrm>
            <a:off x="4666150" y="1917455"/>
            <a:ext cx="1787474" cy="22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비즈니스 맨 정장 실루엣 - Pixabay의 무료 벡터 그래픽">
            <a:extLst>
              <a:ext uri="{FF2B5EF4-FFF2-40B4-BE49-F238E27FC236}">
                <a16:creationId xmlns:a16="http://schemas.microsoft.com/office/drawing/2014/main" id="{DF8F756F-8B9B-4300-A159-28E3AAD3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95" y="84310"/>
            <a:ext cx="842666" cy="18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남자 실루엣 남성 홀로 - Pixabay의 무료 벡터 그래픽">
            <a:extLst>
              <a:ext uri="{FF2B5EF4-FFF2-40B4-BE49-F238E27FC236}">
                <a16:creationId xmlns:a16="http://schemas.microsoft.com/office/drawing/2014/main" id="{BA2B14A7-8565-423D-9982-481B2CAB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44" y="92625"/>
            <a:ext cx="956124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남자 실루엣 남성 홀로 - Pixabay의 무료 벡터 그래픽">
            <a:extLst>
              <a:ext uri="{FF2B5EF4-FFF2-40B4-BE49-F238E27FC236}">
                <a16:creationId xmlns:a16="http://schemas.microsoft.com/office/drawing/2014/main" id="{50297C73-8627-4C4D-9597-9A96D4F2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173" y="47810"/>
            <a:ext cx="885049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Eup2: Female Silhouette / 여자 실루엣 (Ai, PNG)">
            <a:extLst>
              <a:ext uri="{FF2B5EF4-FFF2-40B4-BE49-F238E27FC236}">
                <a16:creationId xmlns:a16="http://schemas.microsoft.com/office/drawing/2014/main" id="{9C008F54-0227-4B17-818A-7B7138BCF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r="60711"/>
          <a:stretch/>
        </p:blipFill>
        <p:spPr bwMode="auto">
          <a:xfrm>
            <a:off x="8908226" y="4923"/>
            <a:ext cx="667685" cy="20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C5C4B54-E281-4338-AC33-15A722CDEE90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639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22A5354-1754-4725-AC0A-807137319A1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578320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44755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A9C85-AF4D-400B-8471-3EEF458FE82B}"/>
              </a:ext>
            </a:extLst>
          </p:cNvPr>
          <p:cNvSpPr txBox="1"/>
          <p:nvPr/>
        </p:nvSpPr>
        <p:spPr>
          <a:xfrm>
            <a:off x="8503959" y="519366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7DAE567-A95D-485A-956D-B8A50DF77B22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375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665407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70882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0E9805-F1EA-48EE-88F7-458279880268}"/>
              </a:ext>
            </a:extLst>
          </p:cNvPr>
          <p:cNvSpPr txBox="1"/>
          <p:nvPr/>
        </p:nvSpPr>
        <p:spPr>
          <a:xfrm>
            <a:off x="8503959" y="519366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CE10C46-CDEE-4289-A913-A3D940ACFDB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944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09BB48-C387-4961-982B-88FBFF5A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50" y="1246242"/>
            <a:ext cx="10345080" cy="508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4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108130" y="112006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1411501" y="28439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210304" y="9679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" y="68460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210304" y="133723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233648" y="176261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256992" y="218800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236791" y="2613387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11" y="1116168"/>
            <a:ext cx="2937612" cy="1441167"/>
          </a:xfrm>
          <a:prstGeom prst="rect">
            <a:avLst/>
          </a:prstGeom>
        </p:spPr>
      </p:pic>
      <p:pic>
        <p:nvPicPr>
          <p:cNvPr id="1026" name="Picture 2" descr="f27f06320304551937d915fc614bde58 – Spring Creek Elementary School">
            <a:extLst>
              <a:ext uri="{FF2B5EF4-FFF2-40B4-BE49-F238E27FC236}">
                <a16:creationId xmlns:a16="http://schemas.microsoft.com/office/drawing/2014/main" id="{63961E05-F883-48F4-A488-FFFB32C9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30" y="55238"/>
            <a:ext cx="3283703" cy="11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D67427-66AF-40E6-AFA5-B49D25E8BA8E}"/>
              </a:ext>
            </a:extLst>
          </p:cNvPr>
          <p:cNvGrpSpPr/>
          <p:nvPr/>
        </p:nvGrpSpPr>
        <p:grpSpPr>
          <a:xfrm>
            <a:off x="7852470" y="2982719"/>
            <a:ext cx="792480" cy="2982003"/>
            <a:chOff x="9588137" y="2343694"/>
            <a:chExt cx="792480" cy="29820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8574D4-5637-4AF4-B4B2-1EA1DBA13038}"/>
                </a:ext>
              </a:extLst>
            </p:cNvPr>
            <p:cNvSpPr/>
            <p:nvPr/>
          </p:nvSpPr>
          <p:spPr>
            <a:xfrm>
              <a:off x="9588137" y="3464835"/>
              <a:ext cx="792480" cy="60742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3146E5-CF0C-437C-899D-7479871B4C54}"/>
                </a:ext>
              </a:extLst>
            </p:cNvPr>
            <p:cNvCxnSpPr/>
            <p:nvPr/>
          </p:nvCxnSpPr>
          <p:spPr>
            <a:xfrm>
              <a:off x="9975668" y="2343694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324A63-B818-4CC2-817B-37C386AE673A}"/>
              </a:ext>
            </a:extLst>
          </p:cNvPr>
          <p:cNvGrpSpPr/>
          <p:nvPr/>
        </p:nvGrpSpPr>
        <p:grpSpPr>
          <a:xfrm>
            <a:off x="9500568" y="2990744"/>
            <a:ext cx="792480" cy="2982003"/>
            <a:chOff x="10887891" y="2351719"/>
            <a:chExt cx="792480" cy="29820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DB340AA-F523-4450-B2F3-3CB3EC10A340}"/>
                </a:ext>
              </a:extLst>
            </p:cNvPr>
            <p:cNvSpPr/>
            <p:nvPr/>
          </p:nvSpPr>
          <p:spPr>
            <a:xfrm>
              <a:off x="10887891" y="2612571"/>
              <a:ext cx="792480" cy="253419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6614EC8-4BAC-475D-B6B6-69EC82BAEEAA}"/>
                </a:ext>
              </a:extLst>
            </p:cNvPr>
            <p:cNvCxnSpPr/>
            <p:nvPr/>
          </p:nvCxnSpPr>
          <p:spPr>
            <a:xfrm>
              <a:off x="11292839" y="2351719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6BE90D8-052E-49D9-9ADA-55779449B8C3}"/>
              </a:ext>
            </a:extLst>
          </p:cNvPr>
          <p:cNvCxnSpPr/>
          <p:nvPr/>
        </p:nvCxnSpPr>
        <p:spPr>
          <a:xfrm>
            <a:off x="7652175" y="2982719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000A42E-3A9D-489C-B258-2A95C023C414}"/>
              </a:ext>
            </a:extLst>
          </p:cNvPr>
          <p:cNvCxnSpPr/>
          <p:nvPr/>
        </p:nvCxnSpPr>
        <p:spPr>
          <a:xfrm>
            <a:off x="7717489" y="5972747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2A6CCB-B685-4F40-9587-33C622119236}"/>
              </a:ext>
            </a:extLst>
          </p:cNvPr>
          <p:cNvSpPr txBox="1"/>
          <p:nvPr/>
        </p:nvSpPr>
        <p:spPr>
          <a:xfrm>
            <a:off x="8732755" y="3990812"/>
            <a:ext cx="489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endParaRPr lang="ko-KR" altLang="en-US" sz="4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5CA5BC-1352-4240-B95F-48D67AEEA78A}"/>
              </a:ext>
            </a:extLst>
          </p:cNvPr>
          <p:cNvSpPr txBox="1"/>
          <p:nvPr/>
        </p:nvSpPr>
        <p:spPr>
          <a:xfrm>
            <a:off x="9133101" y="46905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FINDING</a:t>
            </a:r>
          </a:p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LONG BODY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2E0B59-38E7-4A5A-BDB5-43C446DA42C5}"/>
              </a:ext>
            </a:extLst>
          </p:cNvPr>
          <p:cNvSpPr txBox="1"/>
          <p:nvPr/>
        </p:nvSpPr>
        <p:spPr>
          <a:xfrm>
            <a:off x="1898952" y="3616787"/>
            <a:ext cx="613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 ?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DNN ?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61DB1-4903-4939-B831-50FA39E00F67}"/>
              </a:ext>
            </a:extLst>
          </p:cNvPr>
          <p:cNvSpPr txBox="1"/>
          <p:nvPr/>
        </p:nvSpPr>
        <p:spPr>
          <a:xfrm>
            <a:off x="1028929" y="218151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02650CC-BFCD-425E-A1ED-572F89D77CA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63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테크니컬 리뷰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(ARIMA,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Prophet)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2019년 주목해야 할 IT 기술은? : 네이버 포스트">
            <a:extLst>
              <a:ext uri="{FF2B5EF4-FFF2-40B4-BE49-F238E27FC236}">
                <a16:creationId xmlns:a16="http://schemas.microsoft.com/office/drawing/2014/main" id="{A4A27854-7560-4016-8D67-D6A8A060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354"/>
            <a:ext cx="5566480" cy="23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2A8B88B-D80E-4451-A511-16050436E55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102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88137" y="6460597"/>
            <a:ext cx="2584850" cy="365125"/>
          </a:xfrm>
        </p:spPr>
        <p:txBody>
          <a:bodyPr/>
          <a:lstStyle/>
          <a:p>
            <a:r>
              <a:rPr lang="en-US" altLang="ko-KR" dirty="0"/>
              <a:t>25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A345104-6E3C-4643-A398-2C0EE1A4483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응용전략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8D3CB34-80F8-404F-A650-372DA6F717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750" y="2386555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API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스캘핑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매매기법 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분봉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Data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종가 활용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 거래시간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396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6900EC16-FF3B-4083-829C-C0DB2E4E2D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750" y="5064846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최적의 진입 시간대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추세 구간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121F4464-CC26-476E-956C-E638CEF274E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90" y="3725700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달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(20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기간별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모형 도출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최빈값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모형으로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2412A5-7E02-493C-A0BD-3A2409F1B75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962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202206B9-6E30-43D4-9D1D-A00A7BEBD0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5838" y="1237023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Stationary vs Non-Stationary</a:t>
            </a:r>
          </a:p>
        </p:txBody>
      </p:sp>
      <p:sp>
        <p:nvSpPr>
          <p:cNvPr id="7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B09BCEEE-934A-4C94-8204-B582307F4DC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606" y="2225445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Stationary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데이터의 특성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89B39-26A9-4E05-965F-DCC5A3B1A61C}"/>
              </a:ext>
            </a:extLst>
          </p:cNvPr>
          <p:cNvSpPr txBox="1"/>
          <p:nvPr/>
        </p:nvSpPr>
        <p:spPr>
          <a:xfrm>
            <a:off x="71842" y="2355491"/>
            <a:ext cx="337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●</a:t>
            </a:r>
            <a:endParaRPr lang="ko-KR" altLang="en-US" sz="1050" dirty="0"/>
          </a:p>
        </p:txBody>
      </p:sp>
      <p:sp>
        <p:nvSpPr>
          <p:cNvPr id="10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5BAB3247-86E5-4056-B0A9-400CC96421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842" y="3117494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평균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(mean)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sp>
        <p:nvSpPr>
          <p:cNvPr id="11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BE7D5219-5DE7-4667-9716-FD0ED1B90E1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842" y="4065779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분산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(variance)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sp>
        <p:nvSpPr>
          <p:cNvPr id="12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C8C2B58B-664B-4973-A0F3-AB83EBFCFE5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1842" y="4896922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연속된 숫자들의 공분산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(covariance)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time invariant</a:t>
            </a:r>
          </a:p>
        </p:txBody>
      </p:sp>
      <p:pic>
        <p:nvPicPr>
          <p:cNvPr id="14" name="Picture 2" descr="Plots">
            <a:extLst>
              <a:ext uri="{FF2B5EF4-FFF2-40B4-BE49-F238E27FC236}">
                <a16:creationId xmlns:a16="http://schemas.microsoft.com/office/drawing/2014/main" id="{58176C50-9C35-4C70-871E-BF6C83847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7140"/>
          <a:stretch/>
        </p:blipFill>
        <p:spPr bwMode="auto">
          <a:xfrm>
            <a:off x="6696891" y="1367246"/>
            <a:ext cx="5460806" cy="48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4C874C-2494-42E4-B251-1A29DBF8061E}"/>
              </a:ext>
            </a:extLst>
          </p:cNvPr>
          <p:cNvSpPr/>
          <p:nvPr/>
        </p:nvSpPr>
        <p:spPr>
          <a:xfrm>
            <a:off x="7489371" y="5477201"/>
            <a:ext cx="1593669" cy="452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6DF2B529-69E3-4003-8877-B23CF25419FD}"/>
              </a:ext>
            </a:extLst>
          </p:cNvPr>
          <p:cNvSpPr/>
          <p:nvPr/>
        </p:nvSpPr>
        <p:spPr>
          <a:xfrm>
            <a:off x="7512182" y="5359576"/>
            <a:ext cx="1488896" cy="632629"/>
          </a:xfrm>
          <a:custGeom>
            <a:avLst/>
            <a:gdLst>
              <a:gd name="connsiteX0" fmla="*/ 0 w 4040778"/>
              <a:gd name="connsiteY0" fmla="*/ 827319 h 1419559"/>
              <a:gd name="connsiteX1" fmla="*/ 200298 w 4040778"/>
              <a:gd name="connsiteY1" fmla="*/ 34839 h 1419559"/>
              <a:gd name="connsiteX2" fmla="*/ 539932 w 4040778"/>
              <a:gd name="connsiteY2" fmla="*/ 1419502 h 1419559"/>
              <a:gd name="connsiteX3" fmla="*/ 853440 w 4040778"/>
              <a:gd name="connsiteY3" fmla="*/ 95799 h 1419559"/>
              <a:gd name="connsiteX4" fmla="*/ 1210492 w 4040778"/>
              <a:gd name="connsiteY4" fmla="*/ 1402085 h 1419559"/>
              <a:gd name="connsiteX5" fmla="*/ 1436915 w 4040778"/>
              <a:gd name="connsiteY5" fmla="*/ 78382 h 1419559"/>
              <a:gd name="connsiteX6" fmla="*/ 1550126 w 4040778"/>
              <a:gd name="connsiteY6" fmla="*/ 1288873 h 1419559"/>
              <a:gd name="connsiteX7" fmla="*/ 1645920 w 4040778"/>
              <a:gd name="connsiteY7" fmla="*/ 121925 h 1419559"/>
              <a:gd name="connsiteX8" fmla="*/ 1750423 w 4040778"/>
              <a:gd name="connsiteY8" fmla="*/ 1349833 h 1419559"/>
              <a:gd name="connsiteX9" fmla="*/ 1837509 w 4040778"/>
              <a:gd name="connsiteY9" fmla="*/ 69673 h 1419559"/>
              <a:gd name="connsiteX10" fmla="*/ 1976846 w 4040778"/>
              <a:gd name="connsiteY10" fmla="*/ 1245330 h 1419559"/>
              <a:gd name="connsiteX11" fmla="*/ 1985555 w 4040778"/>
              <a:gd name="connsiteY11" fmla="*/ 113216 h 1419559"/>
              <a:gd name="connsiteX12" fmla="*/ 2133600 w 4040778"/>
              <a:gd name="connsiteY12" fmla="*/ 1323707 h 1419559"/>
              <a:gd name="connsiteX13" fmla="*/ 2177143 w 4040778"/>
              <a:gd name="connsiteY13" fmla="*/ 121925 h 1419559"/>
              <a:gd name="connsiteX14" fmla="*/ 2708366 w 4040778"/>
              <a:gd name="connsiteY14" fmla="*/ 1245330 h 1419559"/>
              <a:gd name="connsiteX15" fmla="*/ 2908663 w 4040778"/>
              <a:gd name="connsiteY15" fmla="*/ 243845 h 1419559"/>
              <a:gd name="connsiteX16" fmla="*/ 3213463 w 4040778"/>
              <a:gd name="connsiteY16" fmla="*/ 1245330 h 1419559"/>
              <a:gd name="connsiteX17" fmla="*/ 3596640 w 4040778"/>
              <a:gd name="connsiteY17" fmla="*/ 5 h 1419559"/>
              <a:gd name="connsiteX18" fmla="*/ 3823063 w 4040778"/>
              <a:gd name="connsiteY18" fmla="*/ 1227913 h 1419559"/>
              <a:gd name="connsiteX19" fmla="*/ 4040778 w 4040778"/>
              <a:gd name="connsiteY19" fmla="*/ 1018907 h 14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40778" h="1419559">
                <a:moveTo>
                  <a:pt x="0" y="827319"/>
                </a:moveTo>
                <a:cubicBezTo>
                  <a:pt x="55154" y="381730"/>
                  <a:pt x="110309" y="-63858"/>
                  <a:pt x="200298" y="34839"/>
                </a:cubicBezTo>
                <a:cubicBezTo>
                  <a:pt x="290287" y="133536"/>
                  <a:pt x="431075" y="1409342"/>
                  <a:pt x="539932" y="1419502"/>
                </a:cubicBezTo>
                <a:cubicBezTo>
                  <a:pt x="648789" y="1429662"/>
                  <a:pt x="741680" y="98702"/>
                  <a:pt x="853440" y="95799"/>
                </a:cubicBezTo>
                <a:cubicBezTo>
                  <a:pt x="965200" y="92896"/>
                  <a:pt x="1113246" y="1404988"/>
                  <a:pt x="1210492" y="1402085"/>
                </a:cubicBezTo>
                <a:cubicBezTo>
                  <a:pt x="1307738" y="1399182"/>
                  <a:pt x="1380309" y="97251"/>
                  <a:pt x="1436915" y="78382"/>
                </a:cubicBezTo>
                <a:cubicBezTo>
                  <a:pt x="1493521" y="59513"/>
                  <a:pt x="1515292" y="1281616"/>
                  <a:pt x="1550126" y="1288873"/>
                </a:cubicBezTo>
                <a:cubicBezTo>
                  <a:pt x="1584960" y="1296130"/>
                  <a:pt x="1612537" y="111765"/>
                  <a:pt x="1645920" y="121925"/>
                </a:cubicBezTo>
                <a:cubicBezTo>
                  <a:pt x="1679303" y="132085"/>
                  <a:pt x="1718492" y="1358542"/>
                  <a:pt x="1750423" y="1349833"/>
                </a:cubicBezTo>
                <a:cubicBezTo>
                  <a:pt x="1782355" y="1341124"/>
                  <a:pt x="1799772" y="87090"/>
                  <a:pt x="1837509" y="69673"/>
                </a:cubicBezTo>
                <a:cubicBezTo>
                  <a:pt x="1875246" y="52256"/>
                  <a:pt x="1952172" y="1238073"/>
                  <a:pt x="1976846" y="1245330"/>
                </a:cubicBezTo>
                <a:cubicBezTo>
                  <a:pt x="2001520" y="1252587"/>
                  <a:pt x="1959429" y="100153"/>
                  <a:pt x="1985555" y="113216"/>
                </a:cubicBezTo>
                <a:cubicBezTo>
                  <a:pt x="2011681" y="126279"/>
                  <a:pt x="2101669" y="1322256"/>
                  <a:pt x="2133600" y="1323707"/>
                </a:cubicBezTo>
                <a:cubicBezTo>
                  <a:pt x="2165531" y="1325158"/>
                  <a:pt x="2081349" y="134988"/>
                  <a:pt x="2177143" y="121925"/>
                </a:cubicBezTo>
                <a:cubicBezTo>
                  <a:pt x="2272937" y="108862"/>
                  <a:pt x="2586446" y="1225010"/>
                  <a:pt x="2708366" y="1245330"/>
                </a:cubicBezTo>
                <a:cubicBezTo>
                  <a:pt x="2830286" y="1265650"/>
                  <a:pt x="2824480" y="243845"/>
                  <a:pt x="2908663" y="243845"/>
                </a:cubicBezTo>
                <a:cubicBezTo>
                  <a:pt x="2992846" y="243845"/>
                  <a:pt x="3098800" y="1285970"/>
                  <a:pt x="3213463" y="1245330"/>
                </a:cubicBezTo>
                <a:cubicBezTo>
                  <a:pt x="3328126" y="1204690"/>
                  <a:pt x="3495040" y="2908"/>
                  <a:pt x="3596640" y="5"/>
                </a:cubicBezTo>
                <a:cubicBezTo>
                  <a:pt x="3698240" y="-2898"/>
                  <a:pt x="3749040" y="1058096"/>
                  <a:pt x="3823063" y="1227913"/>
                </a:cubicBezTo>
                <a:cubicBezTo>
                  <a:pt x="3897086" y="1397730"/>
                  <a:pt x="3968932" y="1208318"/>
                  <a:pt x="4040778" y="10189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矩形-6">
            <a:hlinkClick r:id="rId9" action="ppaction://hlinksldjump"/>
            <a:extLst>
              <a:ext uri="{FF2B5EF4-FFF2-40B4-BE49-F238E27FC236}">
                <a16:creationId xmlns:a16="http://schemas.microsoft.com/office/drawing/2014/main" id="{674F947F-E6A1-4EE4-9A11-1E004088230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85305-9ED4-43FB-B2CD-BE8BB52B96DC}"/>
              </a:ext>
            </a:extLst>
          </p:cNvPr>
          <p:cNvSpPr/>
          <p:nvPr/>
        </p:nvSpPr>
        <p:spPr>
          <a:xfrm>
            <a:off x="6696891" y="1197023"/>
            <a:ext cx="2769326" cy="1763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5D1C3C9-0A57-426A-AB8C-FCFD41C4B31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07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AB38C-4F34-4466-9893-9E20DF3B6B06}"/>
              </a:ext>
            </a:extLst>
          </p:cNvPr>
          <p:cNvSpPr txBox="1"/>
          <p:nvPr/>
        </p:nvSpPr>
        <p:spPr>
          <a:xfrm>
            <a:off x="5090568" y="406028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Augmented Dickey-Fuller (“ADF”) test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B4771E-BA42-49DA-8AAC-9E282B0A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68" y="1127641"/>
            <a:ext cx="6696075" cy="497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3636D-EA61-4F18-812B-28BC2FA86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6B013E-DC54-4276-9B7F-50F243FE66D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165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F37189-7C79-4284-BB8C-D2C714E53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240" y="1911545"/>
            <a:ext cx="6496050" cy="270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66C33E-7EC8-4579-9D0A-923796157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56744"/>
            <a:ext cx="4181475" cy="752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966C4-044A-4A6A-876B-EA7C3878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112" y="5026614"/>
            <a:ext cx="5514975" cy="6191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0F1101-A01B-4B4D-AAA5-52A45A2FD1C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43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9A42AC-AFA2-4BCD-BC55-F211749E3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70" y="1132944"/>
            <a:ext cx="3324225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81B02F-925C-4809-A308-4B6B4CE43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79" y="1911545"/>
            <a:ext cx="5529261" cy="444357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D9CA39-B146-4294-BBA8-C8B9993BACB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8056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CC008A-75ED-48FA-ACB6-19D1E8A20E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4"/>
          <a:stretch/>
        </p:blipFill>
        <p:spPr>
          <a:xfrm>
            <a:off x="4939453" y="1911545"/>
            <a:ext cx="6301623" cy="219291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B2BF95-3215-4993-8925-08CBE6D6A59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단순노출효과로 팀원들간 협력을 키우는 간단한 방법">
            <a:extLst>
              <a:ext uri="{FF2B5EF4-FFF2-40B4-BE49-F238E27FC236}">
                <a16:creationId xmlns:a16="http://schemas.microsoft.com/office/drawing/2014/main" id="{178362FF-CECB-44DB-AF9B-D48C40A5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8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826DFCA-91E6-49DD-8208-CF129262C7E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41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19603-9E8F-4C2E-9C1E-F6A50A93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0A6BE-7FFB-4C22-9906-975538136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40" y="1065183"/>
            <a:ext cx="4295775" cy="628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22BA88-842E-416C-923B-33410DC21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11545"/>
            <a:ext cx="5482318" cy="439455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7A0F98-BB89-4A5B-AC04-3F5495B4476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0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60EC753-9D10-4314-A717-B910C06D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12" y="1049471"/>
            <a:ext cx="3959172" cy="2039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B8A8BC-98CD-4F14-A5C5-2D74533A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211" y="914181"/>
            <a:ext cx="5155647" cy="2310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11208B9-F9E2-4C90-9212-AD9EC9BDFB9D}"/>
              </a:ext>
            </a:extLst>
          </p:cNvPr>
          <p:cNvSpPr/>
          <p:nvPr/>
        </p:nvSpPr>
        <p:spPr>
          <a:xfrm>
            <a:off x="5147880" y="1746225"/>
            <a:ext cx="1061331" cy="309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AF264-0D9E-4108-8304-5350767B8D6A}"/>
              </a:ext>
            </a:extLst>
          </p:cNvPr>
          <p:cNvSpPr txBox="1"/>
          <p:nvPr/>
        </p:nvSpPr>
        <p:spPr>
          <a:xfrm>
            <a:off x="3914502" y="3443166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Augmented Dickey-Fuller (“ADF”) test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F74CD-E33F-4FC7-A009-1CE859181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729" y="4166619"/>
            <a:ext cx="4533900" cy="600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902FEE-FFAB-4898-A16E-BFBEC8A3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28" y="4766694"/>
            <a:ext cx="4533899" cy="3923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28EAE9-2621-42D1-B7C7-E8EA59979821}"/>
              </a:ext>
            </a:extLst>
          </p:cNvPr>
          <p:cNvSpPr txBox="1"/>
          <p:nvPr/>
        </p:nvSpPr>
        <p:spPr>
          <a:xfrm>
            <a:off x="3914502" y="5397187"/>
            <a:ext cx="610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ADF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검정의 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귀무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가설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시계열이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non-Stationary</a:t>
            </a:r>
          </a:p>
        </p:txBody>
      </p:sp>
      <p:sp>
        <p:nvSpPr>
          <p:cNvPr id="27" name="矩形-6">
            <a:hlinkClick r:id="rId8" action="ppaction://hlinksldjump"/>
            <a:extLst>
              <a:ext uri="{FF2B5EF4-FFF2-40B4-BE49-F238E27FC236}">
                <a16:creationId xmlns:a16="http://schemas.microsoft.com/office/drawing/2014/main" id="{27875D21-BE94-4570-921F-A3EC45C363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750C87-EF7C-42F9-B121-C6C85DCDA02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2110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00ECD6-ADFB-4EA7-95FF-4B975B65D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4"/>
          <a:stretch/>
        </p:blipFill>
        <p:spPr>
          <a:xfrm>
            <a:off x="6484512" y="3831038"/>
            <a:ext cx="5514190" cy="1918890"/>
          </a:xfrm>
          <a:prstGeom prst="rect">
            <a:avLst/>
          </a:prstGeom>
        </p:spPr>
      </p:pic>
      <p:sp>
        <p:nvSpPr>
          <p:cNvPr id="9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F74E7507-D9F8-45FF-9FA4-941046DA148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4434" y="675321"/>
            <a:ext cx="1138428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DA68F0-75FE-4005-A853-8739859B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99" y="4978395"/>
            <a:ext cx="3838575" cy="60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F6BCC6-9930-40D9-9323-FAF6FACCC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98" y="5578470"/>
            <a:ext cx="3838575" cy="742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9485E5-28C2-4DF7-B622-194F9E415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256" y="1933620"/>
            <a:ext cx="2699583" cy="1933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B1980-F40C-4B4C-80A2-284688316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489" y="1933620"/>
            <a:ext cx="2935136" cy="1969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7372DF8-801D-4A4C-A3D2-F087758D423A}"/>
              </a:ext>
            </a:extLst>
          </p:cNvPr>
          <p:cNvSpPr/>
          <p:nvPr/>
        </p:nvSpPr>
        <p:spPr>
          <a:xfrm>
            <a:off x="8623871" y="2745779"/>
            <a:ext cx="602385" cy="309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6B421-738E-4AC3-B922-64632B4E5E7F}"/>
              </a:ext>
            </a:extLst>
          </p:cNvPr>
          <p:cNvSpPr txBox="1"/>
          <p:nvPr/>
        </p:nvSpPr>
        <p:spPr>
          <a:xfrm>
            <a:off x="957885" y="1296824"/>
            <a:ext cx="1580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d = 1</a:t>
            </a:r>
            <a:endParaRPr lang="ko-KR" altLang="en-US" sz="3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866F89-0DC3-4166-A924-27BA760F30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8EBC12-E7DC-4132-B0F6-3539440A614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39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2B7686F-1B89-4B3F-BC32-95C36542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5505450" cy="1038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3411E-CECE-4FC8-9867-8618294E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966912"/>
            <a:ext cx="5257800" cy="4010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EC48D3-82DA-414C-8D78-05C158BF7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1A01AE-BB37-48D0-959A-CFC2B830B6D3}"/>
              </a:ext>
            </a:extLst>
          </p:cNvPr>
          <p:cNvSpPr txBox="1"/>
          <p:nvPr/>
        </p:nvSpPr>
        <p:spPr>
          <a:xfrm>
            <a:off x="957885" y="1296824"/>
            <a:ext cx="4090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 = 3, d = 1</a:t>
            </a:r>
            <a:endParaRPr lang="ko-KR" altLang="en-US" sz="3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C594AC-99B9-4058-8AF7-01CF5FDCA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70" y="1132944"/>
            <a:ext cx="3324225" cy="60007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C30453-FC45-43BD-8934-081FEFDBAC6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15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2B7686F-1B89-4B3F-BC32-95C36542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5505450" cy="1038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EC48D3-82DA-414C-8D78-05C158BF7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48"/>
          <a:stretch/>
        </p:blipFill>
        <p:spPr>
          <a:xfrm>
            <a:off x="1254034" y="1911545"/>
            <a:ext cx="2847703" cy="2752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BAB42C-105C-43A4-A341-2C5BC581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2" y="2006795"/>
            <a:ext cx="5191125" cy="41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D8282-7969-4AAF-9284-423E4FF0BDFE}"/>
              </a:ext>
            </a:extLst>
          </p:cNvPr>
          <p:cNvSpPr txBox="1"/>
          <p:nvPr/>
        </p:nvSpPr>
        <p:spPr>
          <a:xfrm>
            <a:off x="957885" y="1296824"/>
            <a:ext cx="5028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 = 3, d = 1, q = 0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856C0-C53E-48A2-9689-7A9DAF4BC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40" y="1065183"/>
            <a:ext cx="4295775" cy="6286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195603-6C5F-4B49-8725-E5177C70BFE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56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CB8F6-9E0A-45B7-9F0E-71077466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85737"/>
            <a:ext cx="4229100" cy="1304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3C16E-55BB-4105-BEE2-4105AFDE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11" b="43460"/>
          <a:stretch/>
        </p:blipFill>
        <p:spPr>
          <a:xfrm>
            <a:off x="4552950" y="185737"/>
            <a:ext cx="7458075" cy="1304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87287E-6B08-47BE-80D2-D5B975834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32"/>
          <a:stretch/>
        </p:blipFill>
        <p:spPr>
          <a:xfrm>
            <a:off x="180975" y="2131218"/>
            <a:ext cx="4229100" cy="1238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EA641-E204-4751-BA38-5E2FAA63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775" y="2107408"/>
            <a:ext cx="7305675" cy="1381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168DF-B6D2-403A-866E-FC7E3355B5BE}"/>
              </a:ext>
            </a:extLst>
          </p:cNvPr>
          <p:cNvSpPr txBox="1"/>
          <p:nvPr/>
        </p:nvSpPr>
        <p:spPr>
          <a:xfrm>
            <a:off x="348343" y="4018032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4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+ q &lt; 2</a:t>
            </a:r>
          </a:p>
          <a:p>
            <a:pPr>
              <a:buNone/>
            </a:pPr>
            <a:r>
              <a:rPr lang="en-US" altLang="ko-KR" sz="4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* q = 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F8577F-56C6-4469-A481-7349C5302116}"/>
              </a:ext>
            </a:extLst>
          </p:cNvPr>
          <p:cNvSpPr/>
          <p:nvPr/>
        </p:nvSpPr>
        <p:spPr>
          <a:xfrm>
            <a:off x="8917577" y="322217"/>
            <a:ext cx="1010194" cy="293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7F79-1133-41F7-B727-135E5553DAC0}"/>
              </a:ext>
            </a:extLst>
          </p:cNvPr>
          <p:cNvSpPr txBox="1"/>
          <p:nvPr/>
        </p:nvSpPr>
        <p:spPr>
          <a:xfrm>
            <a:off x="4552950" y="4279642"/>
            <a:ext cx="7961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정상성을 나타내지 않는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ARIMA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모델에서 상수가 포함되는 것은 </a:t>
            </a:r>
            <a:endParaRPr lang="en-US" altLang="ko-KR" b="0" i="0" dirty="0">
              <a:solidFill>
                <a:srgbClr val="333333"/>
              </a:solidFill>
              <a:effectLst/>
              <a:latin typeface="Merriweather" panose="020B0604020202020204" pitchFamily="2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예측 함수에서 차수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의 다항식 추세를 유도하는 것과 같습니다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.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6BB721-A6C0-49C9-8F66-7D4B9C0B28A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73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B08C5F-3B3C-4DC1-8BC6-E74066D0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15750" cy="49244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31281"/>
            <a:ext cx="2584850" cy="365125"/>
          </a:xfrm>
        </p:spPr>
        <p:txBody>
          <a:bodyPr/>
          <a:lstStyle/>
          <a:p>
            <a:r>
              <a:rPr lang="en-US" altLang="ko-KR"/>
              <a:t>36</a:t>
            </a:r>
            <a:endParaRPr lang="en-US" dirty="0"/>
          </a:p>
        </p:txBody>
      </p:sp>
      <p:sp>
        <p:nvSpPr>
          <p:cNvPr id="3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6FA530CF-0A47-4769-B054-0739E1EF2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76660" y="46037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Auto ARIMA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3B354F-4D02-4E01-9CE3-2C7011488E45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647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6618"/>
            <a:ext cx="2584850" cy="365125"/>
          </a:xfrm>
        </p:spPr>
        <p:txBody>
          <a:bodyPr/>
          <a:lstStyle/>
          <a:p>
            <a:r>
              <a:rPr lang="en-US" altLang="ko-KR" dirty="0"/>
              <a:t>37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0C3D8-6D37-4556-AD1C-57BF4CF1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2386146" y="2116182"/>
            <a:ext cx="836026" cy="217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2526C8-25DB-4627-B5C7-4E12DEA21DBD}"/>
              </a:ext>
            </a:extLst>
          </p:cNvPr>
          <p:cNvSpPr/>
          <p:nvPr/>
        </p:nvSpPr>
        <p:spPr>
          <a:xfrm>
            <a:off x="4140924" y="4167051"/>
            <a:ext cx="836026" cy="683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8405AF-2CA7-4C35-BD1F-63998D52AC6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9141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38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48044" y="4911633"/>
            <a:ext cx="367502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8965"/>
            <a:ext cx="676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융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박스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백색잡음인지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0.16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기각하지 못합니다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(residual)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가 백색잡음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(white noise) 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시계열을 따른다”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위 결과를 통해 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 모형이 잘 적합 되었고 </a:t>
            </a:r>
            <a:endParaRPr lang="en-US" altLang="ko-KR" sz="1600" b="1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남은 </a:t>
            </a:r>
            <a:r>
              <a:rPr lang="ko-KR" altLang="en-US" sz="1600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en-US" altLang="ko-KR" sz="1600" b="1" dirty="0">
                <a:solidFill>
                  <a:srgbClr val="555555"/>
                </a:solidFill>
                <a:latin typeface="Lato" panose="020F0502020204030203" pitchFamily="34" charset="0"/>
              </a:rPr>
              <a:t> 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백색 잡음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임을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2D00CF-3E1B-45D9-BFEA-3C59FB788A29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738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39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3875314" y="4963885"/>
            <a:ext cx="355310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0087"/>
            <a:ext cx="67665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자크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베라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띠는지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Prob(JB)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0.00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 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만족한다”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따르지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않음”을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E0032D-0B22-4090-AAE9-C21EA7AC5F7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803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944AB4-1420-4459-BA31-6B432B272138}"/>
              </a:ext>
            </a:extLst>
          </p:cNvPr>
          <p:cNvSpPr/>
          <p:nvPr/>
        </p:nvSpPr>
        <p:spPr>
          <a:xfrm>
            <a:off x="1" y="100615"/>
            <a:ext cx="11931794" cy="5889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dlgks</a:t>
            </a:r>
            <a:endParaRPr lang="ko-KR" altLang="en-US" dirty="0"/>
          </a:p>
        </p:txBody>
      </p:sp>
      <p:pic>
        <p:nvPicPr>
          <p:cNvPr id="2058" name="Picture 10" descr="Jb Logo Stock Vector (Royalty Free) 614959847">
            <a:extLst>
              <a:ext uri="{FF2B5EF4-FFF2-40B4-BE49-F238E27FC236}">
                <a16:creationId xmlns:a16="http://schemas.microsoft.com/office/drawing/2014/main" id="{FCB02AB9-B96A-42B2-8F62-77CF21101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758515" y="1022366"/>
            <a:ext cx="4781286" cy="43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D038F-9A09-4293-8E4B-8E59E72B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377" y="5817387"/>
            <a:ext cx="1628306" cy="130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0DF30A-5A5C-4203-9D2B-49FC8FF59329}"/>
              </a:ext>
            </a:extLst>
          </p:cNvPr>
          <p:cNvGrpSpPr/>
          <p:nvPr/>
        </p:nvGrpSpPr>
        <p:grpSpPr>
          <a:xfrm>
            <a:off x="7007604" y="691772"/>
            <a:ext cx="2133553" cy="5263131"/>
            <a:chOff x="751839" y="431391"/>
            <a:chExt cx="2133553" cy="4826089"/>
          </a:xfrm>
        </p:grpSpPr>
        <p:pic>
          <p:nvPicPr>
            <p:cNvPr id="3074" name="Picture 2" descr="비즈니스 맨 정장 실루엣 - Pixabay의 무료 벡터 그래픽">
              <a:extLst>
                <a:ext uri="{FF2B5EF4-FFF2-40B4-BE49-F238E27FC236}">
                  <a16:creationId xmlns:a16="http://schemas.microsoft.com/office/drawing/2014/main" id="{FBC66489-C3A1-486A-B23E-B4600C44C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39" y="431391"/>
              <a:ext cx="2133553" cy="426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A10D9-4984-44D9-A9D4-357D17D960DF}"/>
                </a:ext>
              </a:extLst>
            </p:cNvPr>
            <p:cNvSpPr txBox="1"/>
            <p:nvPr/>
          </p:nvSpPr>
          <p:spPr>
            <a:xfrm>
              <a:off x="1659520" y="4888148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Han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3C2F2A-3220-4D23-AA10-E4E48EB83AA6}"/>
              </a:ext>
            </a:extLst>
          </p:cNvPr>
          <p:cNvGrpSpPr/>
          <p:nvPr/>
        </p:nvGrpSpPr>
        <p:grpSpPr>
          <a:xfrm>
            <a:off x="3072628" y="691772"/>
            <a:ext cx="1690519" cy="5263131"/>
            <a:chOff x="3072628" y="691772"/>
            <a:chExt cx="1690519" cy="5263131"/>
          </a:xfrm>
        </p:grpSpPr>
        <p:pic>
          <p:nvPicPr>
            <p:cNvPr id="3088" name="Picture 16" descr="hEup2: Female Silhouette / 여자 실루엣 (Ai, PNG)">
              <a:extLst>
                <a:ext uri="{FF2B5EF4-FFF2-40B4-BE49-F238E27FC236}">
                  <a16:creationId xmlns:a16="http://schemas.microsoft.com/office/drawing/2014/main" id="{7DE0A5A7-9A99-4196-855E-9F144FA95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7" r="60711"/>
            <a:stretch/>
          </p:blipFill>
          <p:spPr bwMode="auto">
            <a:xfrm>
              <a:off x="3072628" y="691772"/>
              <a:ext cx="1690519" cy="519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FE6D0A-96B2-42B6-B648-1A0FDF762446}"/>
                </a:ext>
              </a:extLst>
            </p:cNvPr>
            <p:cNvSpPr txBox="1"/>
            <p:nvPr/>
          </p:nvSpPr>
          <p:spPr>
            <a:xfrm>
              <a:off x="3383125" y="5585571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NK. Ji </a:t>
              </a:r>
              <a:r>
                <a:rPr lang="en-US" altLang="ko-KR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Hee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0AE570-46DB-4431-9961-0641B1F9CCB5}"/>
              </a:ext>
            </a:extLst>
          </p:cNvPr>
          <p:cNvGrpSpPr/>
          <p:nvPr/>
        </p:nvGrpSpPr>
        <p:grpSpPr>
          <a:xfrm>
            <a:off x="9007059" y="370737"/>
            <a:ext cx="2240865" cy="4987429"/>
            <a:chOff x="9007059" y="370737"/>
            <a:chExt cx="2240865" cy="4987429"/>
          </a:xfrm>
        </p:grpSpPr>
        <p:pic>
          <p:nvPicPr>
            <p:cNvPr id="3086" name="Picture 14" descr="남자 실루엣 남성 홀로 - Pixabay의 무료 벡터 그래픽">
              <a:extLst>
                <a:ext uri="{FF2B5EF4-FFF2-40B4-BE49-F238E27FC236}">
                  <a16:creationId xmlns:a16="http://schemas.microsoft.com/office/drawing/2014/main" id="{10BC567E-5D73-42EB-8CB5-DA6FCEF28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059" y="370737"/>
              <a:ext cx="2240865" cy="448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2A85F-1AF8-4DC5-8DFD-223379CD0EC4}"/>
                </a:ext>
              </a:extLst>
            </p:cNvPr>
            <p:cNvSpPr txBox="1"/>
            <p:nvPr/>
          </p:nvSpPr>
          <p:spPr>
            <a:xfrm>
              <a:off x="9496052" y="498883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J. Se Jong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7CC508-8FAD-4E25-9AB4-9C9C15DF5EA9}"/>
              </a:ext>
            </a:extLst>
          </p:cNvPr>
          <p:cNvGrpSpPr/>
          <p:nvPr/>
        </p:nvGrpSpPr>
        <p:grpSpPr>
          <a:xfrm>
            <a:off x="639073" y="405676"/>
            <a:ext cx="2420820" cy="5278947"/>
            <a:chOff x="7129304" y="691772"/>
            <a:chExt cx="2420820" cy="5278947"/>
          </a:xfrm>
        </p:grpSpPr>
        <p:pic>
          <p:nvPicPr>
            <p:cNvPr id="3084" name="Picture 12" descr="남자 실루엣 남성 홀로 - Pixabay의 무료 벡터 그래픽">
              <a:extLst>
                <a:ext uri="{FF2B5EF4-FFF2-40B4-BE49-F238E27FC236}">
                  <a16:creationId xmlns:a16="http://schemas.microsoft.com/office/drawing/2014/main" id="{BD309500-CD68-4D5C-99AF-B07983C2E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04" y="691772"/>
              <a:ext cx="2420820" cy="48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85BBC2-2D55-41AC-8E80-085E11E8DE65}"/>
                </a:ext>
              </a:extLst>
            </p:cNvPr>
            <p:cNvSpPr txBox="1"/>
            <p:nvPr/>
          </p:nvSpPr>
          <p:spPr>
            <a:xfrm>
              <a:off x="7937535" y="560138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So Dam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454C3A-9E08-499A-AC72-1BA7FBDD8D2C}"/>
              </a:ext>
            </a:extLst>
          </p:cNvPr>
          <p:cNvSpPr txBox="1"/>
          <p:nvPr/>
        </p:nvSpPr>
        <p:spPr>
          <a:xfrm>
            <a:off x="3358" y="598968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™ 놀부유희</a:t>
            </a:r>
          </a:p>
        </p:txBody>
      </p:sp>
      <p:sp>
        <p:nvSpPr>
          <p:cNvPr id="29" name="矩形-8">
            <a:hlinkClick r:id="rId9" action="ppaction://hlinksldjump"/>
            <a:extLst>
              <a:ext uri="{FF2B5EF4-FFF2-40B4-BE49-F238E27FC236}">
                <a16:creationId xmlns:a16="http://schemas.microsoft.com/office/drawing/2014/main" id="{4E947E56-61AA-486A-9992-2FA2CFC9DB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80815" y="6418862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8B89D6-CCC1-47E0-993A-0E8AB768203E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703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40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65457" y="5338352"/>
            <a:ext cx="7193285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8965"/>
            <a:ext cx="676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Heteroskedasticity (H)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이분산성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이분산을 띠지 않는지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→ 회귀계수의 표준오차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(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분산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)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이 다르지 않다</a:t>
            </a:r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정규분포를 따른다면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경험적으로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ko-KR" altLang="en-US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(Skew)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(Kurtosis)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-0.17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가깝지만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첨도는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4.87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보다 더 높은 값을 가지고 있다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→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비 정규 분포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0391B-1A72-40E3-BDFA-B5CB3BA8840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9307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2CD07-DA24-4910-959C-77E008A3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" y="130628"/>
            <a:ext cx="9902282" cy="532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AB198-C0DE-450E-9C13-73D20E967358}"/>
              </a:ext>
            </a:extLst>
          </p:cNvPr>
          <p:cNvSpPr txBox="1"/>
          <p:nvPr/>
        </p:nvSpPr>
        <p:spPr>
          <a:xfrm>
            <a:off x="81870" y="5533349"/>
            <a:ext cx="1037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 적합한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ARIMA (0,1,0)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남은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 잡음이지만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정규성은 따르지 않는다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?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 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B1215C-E8C9-4891-ACDD-17C14C251D1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6398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43605-B89E-44DC-9896-9666A4F9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" y="0"/>
            <a:ext cx="8058150" cy="2924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D1043-9721-4EC7-95FC-CC3470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97" y="2468471"/>
            <a:ext cx="9505950" cy="32099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ECB5AC-C818-491B-89A8-9ECA1B9BCC65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8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C875-12EA-4D06-AE55-F83B35B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763" y="211182"/>
            <a:ext cx="3022175" cy="139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530CC2-826A-4879-B766-9E45F366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058" y="1607139"/>
            <a:ext cx="5124454" cy="2448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CF739-FD8B-4F2F-8BC0-C9467029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3" y="0"/>
            <a:ext cx="7000875" cy="515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EB2BE1-2E69-45A5-8CCB-82148906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3" y="5153025"/>
            <a:ext cx="7000875" cy="1212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52B0F7-510B-4A28-95B3-97BD7EE06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921" y="4055356"/>
            <a:ext cx="5075591" cy="139595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9EAE29-4830-4971-8B67-0242227BB13E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-6">
            <a:hlinkClick r:id="rId8" action="ppaction://hlinksldjump"/>
            <a:extLst>
              <a:ext uri="{FF2B5EF4-FFF2-40B4-BE49-F238E27FC236}">
                <a16:creationId xmlns:a16="http://schemas.microsoft.com/office/drawing/2014/main" id="{65DD6C2B-36B9-4E71-820F-66F44433319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76660" y="46037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Auto ARIMA</a:t>
            </a:r>
          </a:p>
        </p:txBody>
      </p:sp>
    </p:spTree>
    <p:extLst>
      <p:ext uri="{BB962C8B-B14F-4D97-AF65-F5344CB8AC3E}">
        <p14:creationId xmlns:p14="http://schemas.microsoft.com/office/powerpoint/2010/main" val="3025661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5A053-9B3E-4303-988B-6D6C27CE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36207"/>
            <a:ext cx="5255449" cy="1657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767284-6B62-4C52-93D8-6BFF32ADE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1"/>
          <a:stretch/>
        </p:blipFill>
        <p:spPr>
          <a:xfrm>
            <a:off x="7068921" y="41702"/>
            <a:ext cx="2667925" cy="1290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F35C1D-7570-476F-ABE7-417BA19D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" y="1793966"/>
            <a:ext cx="8153400" cy="403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EDDC0C-C20E-4609-A9BD-82347223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93" y="4620715"/>
            <a:ext cx="6445926" cy="179750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C5F374-9D39-48F1-A8BE-7B0D7FBE145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781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fbProphet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578" name="Picture 2" descr="Python Prophet - 자동차 판매량 시계열 데이터 예측하기(Time Series Forecasting) - 밥먹는 개발자">
            <a:extLst>
              <a:ext uri="{FF2B5EF4-FFF2-40B4-BE49-F238E27FC236}">
                <a16:creationId xmlns:a16="http://schemas.microsoft.com/office/drawing/2014/main" id="{339099C8-6F6C-4F87-B9E4-CF639899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08" y="199126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47958-C340-4B33-A3F0-74B229BD6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08" y="40903"/>
            <a:ext cx="5543550" cy="627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F720F1-218A-4BA5-A70B-DB35A8D41CD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7078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26051-8154-4D34-B3BB-F57FB996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62" y="1913572"/>
            <a:ext cx="2600325" cy="714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E4C0BC-CDCA-4113-B2F1-DCD1AADB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62" y="2678021"/>
            <a:ext cx="2171700" cy="234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7A152-C925-4E5D-AB03-CBD96911E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6104B1-0EAA-45F9-8972-1C982FB0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815" y="1870709"/>
            <a:ext cx="1095375" cy="400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8AA3EC-A9BD-4F46-AD01-C70EDA941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29" y="2338387"/>
            <a:ext cx="3886200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542A9B-B211-4C3F-A0C9-5BCEA0B7A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815" y="2903564"/>
            <a:ext cx="1552575" cy="239077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DB6E373-009B-4D90-B56B-137076BE0B9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329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7A152-C925-4E5D-AB03-CBD96911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A7B8E6-0AAC-4A87-AC34-0B846926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536530"/>
            <a:ext cx="5172075" cy="399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707BBC-4BD8-416D-8931-932FAF2D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18" y="705123"/>
            <a:ext cx="7012061" cy="432843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A6F109-D51D-417F-8D85-B6F58F79F19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3864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A0A8C-A8AE-46C8-800D-8410DE50C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6" t="15873"/>
          <a:stretch/>
        </p:blipFill>
        <p:spPr>
          <a:xfrm>
            <a:off x="5708620" y="621928"/>
            <a:ext cx="5884529" cy="5769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753E9B-00C3-41DE-B446-60499D52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49" y="40903"/>
            <a:ext cx="10020300" cy="581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135476-05A3-4BD6-BBD6-4C5CBA70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32" y="811121"/>
            <a:ext cx="2781300" cy="42862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2A9D77-EC03-4D1E-8AF2-7BBEA4A49B7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3233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08A066-A7AF-44E0-98C4-F944B1AD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" y="549456"/>
            <a:ext cx="7191375" cy="3181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788D15-97A6-4BFE-9B5A-72780889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6"/>
          <a:stretch/>
        </p:blipFill>
        <p:spPr>
          <a:xfrm>
            <a:off x="7160855" y="549456"/>
            <a:ext cx="4762547" cy="43308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4B1E6A-E87A-4798-B009-5027321E685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115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01. 프로젝트란 무엇일까? (이벤트) : 네이버 포스트">
            <a:extLst>
              <a:ext uri="{FF2B5EF4-FFF2-40B4-BE49-F238E27FC236}">
                <a16:creationId xmlns:a16="http://schemas.microsoft.com/office/drawing/2014/main" id="{4570D74B-5E03-4859-92D2-31D95A53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8" y="119645"/>
            <a:ext cx="5581964" cy="33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340CB0-FC1B-4A2E-9FE4-1D4F956A8A4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823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3FC7FD-3E6B-4C7B-B4E4-6562FA7B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79" y="555987"/>
            <a:ext cx="9258300" cy="546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9C5C52-7C0C-473A-81BF-2894E394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9" y="1732870"/>
            <a:ext cx="205740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7459DB-A3BE-4CB5-9F47-438D1295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81" y="45448"/>
            <a:ext cx="5600700" cy="10382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58EE9B-D6D2-4AA3-976C-38ED8DFF7CEA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394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9123B-8FB6-488D-B2B9-E35885EE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614362"/>
            <a:ext cx="9315450" cy="5629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34A97A-3BF8-4C52-898B-D0D2E8E8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36000"/>
            <a:ext cx="2190750" cy="2857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B55E239-EF43-44C5-B4C3-B72BF285C02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4817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3F025-3D77-41B6-8CB3-2BAC8C02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032101"/>
            <a:ext cx="5391150" cy="401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39FF0E-8D45-4C86-B7E2-39B1E8D0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535" y="1154428"/>
            <a:ext cx="5471976" cy="3765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04FAFB-F1F1-4B5D-B682-8E72C43D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5" y="5205819"/>
            <a:ext cx="5867400" cy="533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508A65-B012-4372-8C8F-B4A84C824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825899"/>
            <a:ext cx="1838325" cy="23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4C856-71C9-444E-B486-A3519D21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5" y="564492"/>
            <a:ext cx="2057400" cy="2571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7BD6FF-EAC1-4148-8AA2-F62914B3B8E0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93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13F025-3D77-41B6-8CB3-2BAC8C02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032101"/>
            <a:ext cx="5391150" cy="401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04FAFB-F1F1-4B5D-B682-8E72C43D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5205819"/>
            <a:ext cx="58674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A7573C-4C7E-4B00-9710-F6CB96CC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34" y="1234846"/>
            <a:ext cx="5677521" cy="3807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08C9B3-93C0-4A08-AD39-E03110A7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82658"/>
            <a:ext cx="2190750" cy="285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C38BDE-AEEE-489D-8739-D4551FA72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5" y="5902912"/>
            <a:ext cx="1724025" cy="1905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D9B29F-4F80-4203-8764-91AFFA35CAD1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2736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934816-FE90-4369-B2C6-485E3FB7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577079"/>
            <a:ext cx="7867650" cy="3248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52191-A967-40D7-B87B-E9F1D455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5" y="3967707"/>
            <a:ext cx="6715125" cy="2381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7D238-C5F7-47AE-BBE8-B5AFEFDF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80" y="40903"/>
            <a:ext cx="5570909" cy="32549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8DCD8F-3AF3-4E00-B55B-B91B4E318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020" y="139200"/>
            <a:ext cx="2057400" cy="25717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45BF3CC-1481-4151-B81E-29D320CF411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53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2383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98F58-2B27-41AF-B7DA-4C39A44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" y="101101"/>
            <a:ext cx="1400175" cy="33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52191-A967-40D7-B87B-E9F1D455A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" y="3967707"/>
            <a:ext cx="6715125" cy="2381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A9F153-C5D9-499E-82FE-DFA620C2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90" y="124913"/>
            <a:ext cx="2190750" cy="285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B7A591-99B3-4F84-8F7D-A9BEF86C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05" y="40903"/>
            <a:ext cx="5202419" cy="3248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C65CC6-989F-434B-BB49-F0C131E35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" y="543603"/>
            <a:ext cx="6873194" cy="234669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A114C0-AAE1-4C43-932F-6EA59F744539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54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999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FD2C4-73C4-4352-B653-72B3A41F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1"/>
            <a:ext cx="5838825" cy="4600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10DCD2-EE0F-4FAA-AD59-32CC1434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04" y="1326696"/>
            <a:ext cx="7857975" cy="4600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C97F2A-709F-490A-89AB-B442CF6B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737" y="57490"/>
            <a:ext cx="2600626" cy="126920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89D888-0BB7-40B8-BB9E-28C14D3B051D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864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Milestone Company, Infographic Vector. - 스톡일러스트 [32764340] - PIXTA">
            <a:extLst>
              <a:ext uri="{FF2B5EF4-FFF2-40B4-BE49-F238E27FC236}">
                <a16:creationId xmlns:a16="http://schemas.microsoft.com/office/drawing/2014/main" id="{26EA5F86-19BE-4B36-8BD0-927614DC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 bwMode="auto">
          <a:xfrm>
            <a:off x="168999" y="138382"/>
            <a:ext cx="5594365" cy="36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C8C6453-45DD-4B25-92C3-D0AAA53AF24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7662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DC1E90-5271-4D9D-BD5E-F864241D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7525" cy="439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B66FDF-50FA-4A70-8179-EBA0B76B4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883" y="1784506"/>
            <a:ext cx="5346626" cy="43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18987-B469-452D-8C1F-B44D15327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22" y="3645250"/>
            <a:ext cx="3707933" cy="316671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C3CCC5-44DC-4771-B3ED-C826BD5CBF1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0163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CF6AF1-D1EA-423C-B8CD-EA865340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1"/>
            <a:ext cx="7048500" cy="645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B9AC58-E23F-47C7-BCBF-97794725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76" y="1952625"/>
            <a:ext cx="3600450" cy="3905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57E28-780C-4CAD-B1CA-C3800CA8B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77561"/>
            <a:ext cx="4676775" cy="630403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C90581-79A2-4298-BE5A-D19EBD8CC48E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370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37CAD2-C5EC-4702-B31D-F4FF11F1D8A3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26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CB2557-7E70-461F-B259-4F56D759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217714"/>
            <a:ext cx="4829175" cy="514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A29E7A-86BF-4FAA-939F-2A1E289D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95" y="1032239"/>
            <a:ext cx="4438650" cy="26860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38060D-F418-4185-9005-0A083CAFB422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59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587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79B21C-23E2-48BE-B4A2-1B21CDC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" y="0"/>
            <a:ext cx="7922172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D11CFF-FAD8-4DFA-90B1-A7C51FB58CB4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60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1747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60CA174C-5B43-40F2-988D-7AA19372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4" y="114884"/>
            <a:ext cx="5556219" cy="312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F50FBE-3A61-407D-AF51-BB0088EC9716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61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1003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Jb Logo Stock Vector (Royalty Free) 614959847">
            <a:extLst>
              <a:ext uri="{FF2B5EF4-FFF2-40B4-BE49-F238E27FC236}">
                <a16:creationId xmlns:a16="http://schemas.microsoft.com/office/drawing/2014/main" id="{D86A2A14-27FF-47F1-8EBE-CA1A1EEF8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758515" y="1470041"/>
            <a:ext cx="4781286" cy="43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QnA time! Part 2 | Roblox Amino">
            <a:extLst>
              <a:ext uri="{FF2B5EF4-FFF2-40B4-BE49-F238E27FC236}">
                <a16:creationId xmlns:a16="http://schemas.microsoft.com/office/drawing/2014/main" id="{F2F6C14C-97AF-449D-A9E9-348683AE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14" y="2793"/>
            <a:ext cx="2066346" cy="20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>
            <a:extLst>
              <a:ext uri="{FF2B5EF4-FFF2-40B4-BE49-F238E27FC236}">
                <a16:creationId xmlns:a16="http://schemas.microsoft.com/office/drawing/2014/main" id="{95369DF2-D794-44D2-9052-552E513C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387704" cy="303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200CAC-AA7E-47CD-8540-D6E54F6174BF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62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3255C0-11DC-48B8-B97C-8DA516552488}"/>
              </a:ext>
            </a:extLst>
          </p:cNvPr>
          <p:cNvGrpSpPr/>
          <p:nvPr/>
        </p:nvGrpSpPr>
        <p:grpSpPr>
          <a:xfrm>
            <a:off x="7007604" y="1139447"/>
            <a:ext cx="2133553" cy="5263131"/>
            <a:chOff x="751839" y="431391"/>
            <a:chExt cx="2133553" cy="4826089"/>
          </a:xfrm>
        </p:grpSpPr>
        <p:pic>
          <p:nvPicPr>
            <p:cNvPr id="10" name="Picture 2" descr="비즈니스 맨 정장 실루엣 - Pixabay의 무료 벡터 그래픽">
              <a:extLst>
                <a:ext uri="{FF2B5EF4-FFF2-40B4-BE49-F238E27FC236}">
                  <a16:creationId xmlns:a16="http://schemas.microsoft.com/office/drawing/2014/main" id="{3795CAC6-47B4-4CE8-863F-3EE63341E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39" y="431391"/>
              <a:ext cx="2133553" cy="426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45D0A1-05B3-4FEB-954B-DA4F00BFC4FC}"/>
                </a:ext>
              </a:extLst>
            </p:cNvPr>
            <p:cNvSpPr txBox="1"/>
            <p:nvPr/>
          </p:nvSpPr>
          <p:spPr>
            <a:xfrm>
              <a:off x="1659520" y="4888148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Han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9A1D7D-4317-4724-833C-FA7505B477A5}"/>
              </a:ext>
            </a:extLst>
          </p:cNvPr>
          <p:cNvGrpSpPr/>
          <p:nvPr/>
        </p:nvGrpSpPr>
        <p:grpSpPr>
          <a:xfrm>
            <a:off x="3072628" y="1139447"/>
            <a:ext cx="1690519" cy="5263131"/>
            <a:chOff x="3072628" y="691772"/>
            <a:chExt cx="1690519" cy="5263131"/>
          </a:xfrm>
        </p:grpSpPr>
        <p:pic>
          <p:nvPicPr>
            <p:cNvPr id="13" name="Picture 16" descr="hEup2: Female Silhouette / 여자 실루엣 (Ai, PNG)">
              <a:extLst>
                <a:ext uri="{FF2B5EF4-FFF2-40B4-BE49-F238E27FC236}">
                  <a16:creationId xmlns:a16="http://schemas.microsoft.com/office/drawing/2014/main" id="{82D91A66-3373-4AC3-9D83-141420D8E8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7" r="60711"/>
            <a:stretch/>
          </p:blipFill>
          <p:spPr bwMode="auto">
            <a:xfrm>
              <a:off x="3072628" y="691772"/>
              <a:ext cx="1690519" cy="519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28722E-7567-45EB-81BD-E21DA699B406}"/>
                </a:ext>
              </a:extLst>
            </p:cNvPr>
            <p:cNvSpPr txBox="1"/>
            <p:nvPr/>
          </p:nvSpPr>
          <p:spPr>
            <a:xfrm>
              <a:off x="3383125" y="5585571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NK. Ji </a:t>
              </a:r>
              <a:r>
                <a:rPr lang="en-US" altLang="ko-KR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Hee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6AD467-453A-4876-B9E6-2FAC4B2F5517}"/>
              </a:ext>
            </a:extLst>
          </p:cNvPr>
          <p:cNvGrpSpPr/>
          <p:nvPr/>
        </p:nvGrpSpPr>
        <p:grpSpPr>
          <a:xfrm>
            <a:off x="9007059" y="818412"/>
            <a:ext cx="2240865" cy="4987429"/>
            <a:chOff x="9007059" y="370737"/>
            <a:chExt cx="2240865" cy="4987429"/>
          </a:xfrm>
        </p:grpSpPr>
        <p:pic>
          <p:nvPicPr>
            <p:cNvPr id="16" name="Picture 14" descr="남자 실루엣 남성 홀로 - Pixabay의 무료 벡터 그래픽">
              <a:extLst>
                <a:ext uri="{FF2B5EF4-FFF2-40B4-BE49-F238E27FC236}">
                  <a16:creationId xmlns:a16="http://schemas.microsoft.com/office/drawing/2014/main" id="{F1641368-FCA3-497B-850F-CA7B36DA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059" y="370737"/>
              <a:ext cx="2240865" cy="448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174F6-6ED1-4312-8497-23F54D399F8A}"/>
                </a:ext>
              </a:extLst>
            </p:cNvPr>
            <p:cNvSpPr txBox="1"/>
            <p:nvPr/>
          </p:nvSpPr>
          <p:spPr>
            <a:xfrm>
              <a:off x="9496052" y="498883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J. Se Jong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CB0D04-24C3-41A1-9950-8AF9E37870E5}"/>
              </a:ext>
            </a:extLst>
          </p:cNvPr>
          <p:cNvGrpSpPr/>
          <p:nvPr/>
        </p:nvGrpSpPr>
        <p:grpSpPr>
          <a:xfrm>
            <a:off x="639073" y="853351"/>
            <a:ext cx="2420820" cy="5278947"/>
            <a:chOff x="7129304" y="691772"/>
            <a:chExt cx="2420820" cy="5278947"/>
          </a:xfrm>
        </p:grpSpPr>
        <p:pic>
          <p:nvPicPr>
            <p:cNvPr id="19" name="Picture 12" descr="남자 실루엣 남성 홀로 - Pixabay의 무료 벡터 그래픽">
              <a:extLst>
                <a:ext uri="{FF2B5EF4-FFF2-40B4-BE49-F238E27FC236}">
                  <a16:creationId xmlns:a16="http://schemas.microsoft.com/office/drawing/2014/main" id="{B9C3F235-8A3C-4618-9C42-0765887DB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04" y="691772"/>
              <a:ext cx="2420820" cy="48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87645-27E1-49B8-B16A-688052A8B837}"/>
                </a:ext>
              </a:extLst>
            </p:cNvPr>
            <p:cNvSpPr txBox="1"/>
            <p:nvPr/>
          </p:nvSpPr>
          <p:spPr>
            <a:xfrm>
              <a:off x="7937535" y="560138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So Dam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69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244E92-60BC-446B-9091-B50883EEA4DB}"/>
              </a:ext>
            </a:extLst>
          </p:cNvPr>
          <p:cNvSpPr/>
          <p:nvPr/>
        </p:nvSpPr>
        <p:spPr>
          <a:xfrm>
            <a:off x="1637208" y="2034500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2723D-2E22-4E64-A81B-EEFE33F90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1" y="2511961"/>
            <a:ext cx="5712823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76A57-1629-4513-BB3E-EF4C23546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0" y="3121371"/>
            <a:ext cx="5712823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E450C9-D7E1-4A68-BF3D-1888DBB99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9" y="3669818"/>
            <a:ext cx="5712823" cy="561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C4FB9F-882B-440B-896E-D766BE897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222354"/>
            <a:ext cx="5712823" cy="561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7AEB0F-F354-4A18-8E9C-F20CC2A94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800615"/>
            <a:ext cx="5712823" cy="5619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69D6C-62DE-43B8-AD47-EC180B6A0135}"/>
              </a:ext>
            </a:extLst>
          </p:cNvPr>
          <p:cNvSpPr/>
          <p:nvPr/>
        </p:nvSpPr>
        <p:spPr>
          <a:xfrm>
            <a:off x="1637208" y="1456243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B0C0E4-0919-4652-9795-1D6C76F1412A}"/>
              </a:ext>
            </a:extLst>
          </p:cNvPr>
          <p:cNvSpPr/>
          <p:nvPr/>
        </p:nvSpPr>
        <p:spPr>
          <a:xfrm>
            <a:off x="1637208" y="2587596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703FD-4EEB-4C9E-B24B-D0FA3A6810F2}"/>
              </a:ext>
            </a:extLst>
          </p:cNvPr>
          <p:cNvSpPr/>
          <p:nvPr/>
        </p:nvSpPr>
        <p:spPr>
          <a:xfrm>
            <a:off x="5442853" y="3138716"/>
            <a:ext cx="3831775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Transformer</a:t>
            </a:r>
            <a:r>
              <a:rPr lang="ko-KR" altLang="en-US" dirty="0"/>
              <a:t>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CD300A-22B8-4E0C-BEEA-06D6D70FA657}"/>
              </a:ext>
            </a:extLst>
          </p:cNvPr>
          <p:cNvSpPr/>
          <p:nvPr/>
        </p:nvSpPr>
        <p:spPr>
          <a:xfrm>
            <a:off x="4502331" y="3726520"/>
            <a:ext cx="4763587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ARIMA, Prophet, LSTM, </a:t>
            </a:r>
            <a:r>
              <a:rPr lang="en-US" altLang="ko-KR" dirty="0" err="1"/>
              <a:t>XGBoost</a:t>
            </a:r>
            <a:r>
              <a:rPr lang="en-US" altLang="ko-KR" dirty="0"/>
              <a:t>, TFT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2EDC1-75C8-4353-8D01-B60716129A78}"/>
              </a:ext>
            </a:extLst>
          </p:cNvPr>
          <p:cNvSpPr/>
          <p:nvPr/>
        </p:nvSpPr>
        <p:spPr>
          <a:xfrm>
            <a:off x="5442853" y="4287900"/>
            <a:ext cx="381435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과거 데이터 검증</a:t>
            </a:r>
            <a:r>
              <a:rPr lang="en-US" altLang="ko-KR" dirty="0"/>
              <a:t>, </a:t>
            </a:r>
            <a:r>
              <a:rPr lang="ko-KR" altLang="en-US" dirty="0"/>
              <a:t>모의 테스트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D16E3-9379-41BE-9AA3-DD91233EF955}"/>
              </a:ext>
            </a:extLst>
          </p:cNvPr>
          <p:cNvSpPr/>
          <p:nvPr/>
        </p:nvSpPr>
        <p:spPr>
          <a:xfrm>
            <a:off x="7350031" y="4849477"/>
            <a:ext cx="286512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별 가중치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0259ED-A1A3-4121-98E8-147861C6669E}"/>
              </a:ext>
            </a:extLst>
          </p:cNvPr>
          <p:cNvSpPr/>
          <p:nvPr/>
        </p:nvSpPr>
        <p:spPr>
          <a:xfrm>
            <a:off x="8290560" y="5410857"/>
            <a:ext cx="1924592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 및 테스트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DE01F0-9C7C-46C6-B1E8-BFCC2DD20C2B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06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2E998637-F2D9-4594-9270-0546B28A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7D7A04-EBBE-4189-A5E2-62BE729AF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"/>
          <a:stretch/>
        </p:blipFill>
        <p:spPr>
          <a:xfrm>
            <a:off x="1804307" y="2012496"/>
            <a:ext cx="9254218" cy="40576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F2F4B08-465D-497F-B250-532881836B1C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701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556D33-2A85-4F5F-9474-629C84C9F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14"/>
          <a:stretch/>
        </p:blipFill>
        <p:spPr>
          <a:xfrm>
            <a:off x="2796387" y="768701"/>
            <a:ext cx="9308927" cy="5577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0B217A-7C7C-4EC8-AABA-6E04C251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156648"/>
            <a:ext cx="2796387" cy="27129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B3B6FD-BE2F-4973-9462-33A29EC16E4C}"/>
              </a:ext>
            </a:extLst>
          </p:cNvPr>
          <p:cNvSpPr/>
          <p:nvPr/>
        </p:nvSpPr>
        <p:spPr>
          <a:xfrm>
            <a:off x="5853793" y="3339193"/>
            <a:ext cx="1289957" cy="61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C80F3-CB92-42B5-AF5A-7E28CFE6BCAE}"/>
              </a:ext>
            </a:extLst>
          </p:cNvPr>
          <p:cNvSpPr/>
          <p:nvPr/>
        </p:nvSpPr>
        <p:spPr>
          <a:xfrm>
            <a:off x="8903354" y="3948792"/>
            <a:ext cx="655442" cy="2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795AD3-EBBF-424E-B096-A11D287E39F4}"/>
              </a:ext>
            </a:extLst>
          </p:cNvPr>
          <p:cNvSpPr/>
          <p:nvPr/>
        </p:nvSpPr>
        <p:spPr>
          <a:xfrm>
            <a:off x="8903353" y="5023808"/>
            <a:ext cx="655442" cy="2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0C58E4E-ABDC-4E99-85E8-8D3C490D9E88}"/>
              </a:ext>
            </a:extLst>
          </p:cNvPr>
          <p:cNvSpPr/>
          <p:nvPr/>
        </p:nvSpPr>
        <p:spPr>
          <a:xfrm>
            <a:off x="11580228" y="6486525"/>
            <a:ext cx="533400" cy="2762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  <a:endParaRPr lang="ko-KR" alt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9379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BE971E418C17647B60221F5DA1C6E97" ma:contentTypeVersion="9" ma:contentTypeDescription="새 문서를 만듭니다." ma:contentTypeScope="" ma:versionID="0993aaa1a38babaa4b75946e71e181b4">
  <xsd:schema xmlns:xsd="http://www.w3.org/2001/XMLSchema" xmlns:xs="http://www.w3.org/2001/XMLSchema" xmlns:p="http://schemas.microsoft.com/office/2006/metadata/properties" xmlns:ns3="6689fed7-d81b-4147-95e8-03cd3527dc4e" targetNamespace="http://schemas.microsoft.com/office/2006/metadata/properties" ma:root="true" ma:fieldsID="797dfd2c3313c7c3d2c9ae545cf5f9f9" ns3:_="">
    <xsd:import namespace="6689fed7-d81b-4147-95e8-03cd3527dc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9fed7-d81b-4147-95e8-03cd3527dc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0D11F5-21FC-4741-B4F8-DE559FB3A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89fed7-d81b-4147-95e8-03cd3527dc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24D450-70B6-4F97-9829-45FDB0379E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412623-AF7E-4E35-9F18-628A1FF47E86}">
  <ds:schemaRefs>
    <ds:schemaRef ds:uri="http://purl.org/dc/dcmitype/"/>
    <ds:schemaRef ds:uri="http://schemas.microsoft.com/office/2006/documentManagement/types"/>
    <ds:schemaRef ds:uri="6689fed7-d81b-4147-95e8-03cd3527dc4e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{90BFE6E1-B977-44A0-8BEA-735EB3F0D64B}tf56160789_win32</Template>
  <TotalTime>1682</TotalTime>
  <Words>966</Words>
  <Application>Microsoft Office PowerPoint</Application>
  <PresentationFormat>와이드스크린</PresentationFormat>
  <Paragraphs>375</Paragraphs>
  <Slides>63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8" baseType="lpstr">
      <vt:lpstr>HY헤드라인M</vt:lpstr>
      <vt:lpstr>MJXc-TeX-math-I</vt:lpstr>
      <vt:lpstr>돋움</vt:lpstr>
      <vt:lpstr>맑은 고딕</vt:lpstr>
      <vt:lpstr>맑은 고딕</vt:lpstr>
      <vt:lpstr>휴먼둥근헤드라인</vt:lpstr>
      <vt:lpstr>휴먼모음T</vt:lpstr>
      <vt:lpstr>Aharoni</vt:lpstr>
      <vt:lpstr>Arial</vt:lpstr>
      <vt:lpstr>Calibri</vt:lpstr>
      <vt:lpstr>Consolas</vt:lpstr>
      <vt:lpstr>Franklin Gothic Book</vt:lpstr>
      <vt:lpstr>Lato</vt:lpstr>
      <vt:lpstr>Merriweather</vt:lpstr>
      <vt:lpstr>1_RetrospectVTI</vt:lpstr>
      <vt:lpstr>Kospi200 선물 자동매매 System JB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2012 증권사 재직 시절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Kospi200 선물 자동매매 System JB</dc:title>
  <dc:creator>이소담</dc:creator>
  <cp:lastModifiedBy>이소담</cp:lastModifiedBy>
  <cp:revision>11</cp:revision>
  <dcterms:created xsi:type="dcterms:W3CDTF">2022-04-03T04:25:42Z</dcterms:created>
  <dcterms:modified xsi:type="dcterms:W3CDTF">2022-04-06T20:14:22Z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0x010100BBE971E418C17647B60221F5DA1C6E97</vt:lpwstr>
  </property>
</Properties>
</file>